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5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55"/>
  </p:notesMasterIdLst>
  <p:handoutMasterIdLst>
    <p:handoutMasterId r:id="rId56"/>
  </p:handoutMasterIdLst>
  <p:sldIdLst>
    <p:sldId id="264" r:id="rId2"/>
    <p:sldId id="301" r:id="rId3"/>
    <p:sldId id="299" r:id="rId4"/>
    <p:sldId id="321" r:id="rId5"/>
    <p:sldId id="300" r:id="rId6"/>
    <p:sldId id="302" r:id="rId7"/>
    <p:sldId id="303" r:id="rId8"/>
    <p:sldId id="304" r:id="rId9"/>
    <p:sldId id="305" r:id="rId10"/>
    <p:sldId id="306" r:id="rId11"/>
    <p:sldId id="322" r:id="rId12"/>
    <p:sldId id="307" r:id="rId13"/>
    <p:sldId id="308" r:id="rId14"/>
    <p:sldId id="309" r:id="rId15"/>
    <p:sldId id="310" r:id="rId16"/>
    <p:sldId id="280" r:id="rId17"/>
    <p:sldId id="290" r:id="rId18"/>
    <p:sldId id="291" r:id="rId19"/>
    <p:sldId id="292" r:id="rId20"/>
    <p:sldId id="293" r:id="rId21"/>
    <p:sldId id="294" r:id="rId22"/>
    <p:sldId id="327" r:id="rId23"/>
    <p:sldId id="296" r:id="rId24"/>
    <p:sldId id="297" r:id="rId25"/>
    <p:sldId id="332" r:id="rId26"/>
    <p:sldId id="298" r:id="rId27"/>
    <p:sldId id="324" r:id="rId28"/>
    <p:sldId id="282" r:id="rId29"/>
    <p:sldId id="281" r:id="rId30"/>
    <p:sldId id="285" r:id="rId31"/>
    <p:sldId id="286" r:id="rId32"/>
    <p:sldId id="328" r:id="rId33"/>
    <p:sldId id="287" r:id="rId34"/>
    <p:sldId id="329" r:id="rId35"/>
    <p:sldId id="288" r:id="rId36"/>
    <p:sldId id="330" r:id="rId37"/>
    <p:sldId id="289" r:id="rId38"/>
    <p:sldId id="325" r:id="rId39"/>
    <p:sldId id="283" r:id="rId40"/>
    <p:sldId id="313" r:id="rId41"/>
    <p:sldId id="314" r:id="rId42"/>
    <p:sldId id="315" r:id="rId43"/>
    <p:sldId id="316" r:id="rId44"/>
    <p:sldId id="318" r:id="rId45"/>
    <p:sldId id="317" r:id="rId46"/>
    <p:sldId id="319" r:id="rId47"/>
    <p:sldId id="311" r:id="rId48"/>
    <p:sldId id="331" r:id="rId49"/>
    <p:sldId id="312" r:id="rId50"/>
    <p:sldId id="295" r:id="rId51"/>
    <p:sldId id="320" r:id="rId52"/>
    <p:sldId id="284" r:id="rId53"/>
    <p:sldId id="267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utive Mono" panose="020B0604020202020204" charset="0"/>
      <p:regular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  <p:embeddedFont>
      <p:font typeface="Open Sans SemiBold" panose="020B0706030804020204" pitchFamily="34" charset="0"/>
      <p:bold r:id="rId66"/>
      <p:boldItalic r:id="rId6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6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customXml" Target="../customXml/item3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5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2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6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9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06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77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1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9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79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82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6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09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03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65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3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38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31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71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42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8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0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87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97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0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029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the Types of Linux Devices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Devices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 Devices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Hardware Issues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5BCE-2ADE-48C5-9DC6-96920628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9F6BB-E59E-4020-97BF-B17290AB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Pins on a circuit board that have no designated purpose, but are controllable at runtime.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4BBD4-25A0-41E3-BE1C-197A7E92A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91BF2-D389-47ED-ACEA-AE97BAB93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Pins send and receive digital signals.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Output pin can turn LED light on/off.</a:t>
            </a:r>
          </a:p>
          <a:p>
            <a:pPr lvl="1"/>
            <a:r>
              <a:rPr lang="en-US" dirty="0"/>
              <a:t>Input pin can be turned on/off by external light switch.</a:t>
            </a:r>
          </a:p>
          <a:p>
            <a:r>
              <a:rPr lang="en-US" dirty="0"/>
              <a:t>Controlled programmatically through software.</a:t>
            </a:r>
          </a:p>
          <a:p>
            <a:pPr lvl="1"/>
            <a:r>
              <a:rPr lang="en-US" dirty="0"/>
              <a:t>Developer can design app to interact with outside world.</a:t>
            </a:r>
          </a:p>
          <a:p>
            <a:r>
              <a:rPr lang="en-US" dirty="0"/>
              <a:t>Found on single-board microcontrollers (Arduino, Raspberry Pi).</a:t>
            </a:r>
          </a:p>
          <a:p>
            <a:pPr lvl="1"/>
            <a:r>
              <a:rPr lang="en-US" dirty="0"/>
              <a:t>Can be used in IoT space.</a:t>
            </a:r>
          </a:p>
          <a:p>
            <a:pPr lvl="1"/>
            <a:r>
              <a:rPr lang="en-US" dirty="0"/>
              <a:t>Raspbian and other distros can control GPIO through programming libraries.</a:t>
            </a:r>
          </a:p>
        </p:txBody>
      </p:sp>
    </p:spTree>
    <p:extLst>
      <p:ext uri="{BB962C8B-B14F-4D97-AF65-F5344CB8AC3E}">
        <p14:creationId xmlns:p14="http://schemas.microsoft.com/office/powerpoint/2010/main" val="11432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99E6-E37E-D144-8F06-A77F5F22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40104-C08E-5A4F-A599-A88A7C94F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EA23D-A3EF-4207-86EE-0DA4B5EB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77" y="708660"/>
            <a:ext cx="5426247" cy="4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1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06A8-BC23-4F76-9B23-E2C43423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F1694-2973-481E-9D84-CFB061E6D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computer bus interface standard for attaching storage devices to traditional computers.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E82F-3D67-4FF6-926C-7D741B39B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030903-CBF2-4882-8539-3BCDFD54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Largely replace PATA/IDE in PCs.</a:t>
            </a:r>
          </a:p>
          <a:p>
            <a:r>
              <a:rPr lang="en-US" dirty="0"/>
              <a:t>Offers high capacity and low cost.</a:t>
            </a:r>
          </a:p>
          <a:p>
            <a:r>
              <a:rPr lang="en-US" dirty="0"/>
              <a:t>Older versions have lower transfer rates.</a:t>
            </a:r>
          </a:p>
          <a:p>
            <a:pPr lvl="1"/>
            <a:r>
              <a:rPr lang="en-US" dirty="0"/>
              <a:t>Less suitable for enterprise storage.</a:t>
            </a:r>
          </a:p>
          <a:p>
            <a:pPr lvl="1"/>
            <a:r>
              <a:rPr lang="en-US" dirty="0"/>
              <a:t>Used for backups and consumer storage.</a:t>
            </a:r>
          </a:p>
          <a:p>
            <a:r>
              <a:rPr lang="en-US" dirty="0"/>
              <a:t>Current revision (3.2) is up to 16 Gb/s.</a:t>
            </a:r>
          </a:p>
          <a:p>
            <a:pPr lvl="1"/>
            <a:r>
              <a:rPr lang="en-US" dirty="0"/>
              <a:t>Combines SATA with PCIe.</a:t>
            </a:r>
          </a:p>
          <a:p>
            <a:r>
              <a:rPr lang="en-US" dirty="0"/>
              <a:t>Standard SATA (3.1) is up to 6 Gb/s.</a:t>
            </a:r>
          </a:p>
        </p:txBody>
      </p:sp>
    </p:spTree>
    <p:extLst>
      <p:ext uri="{BB962C8B-B14F-4D97-AF65-F5344CB8AC3E}">
        <p14:creationId xmlns:p14="http://schemas.microsoft.com/office/powerpoint/2010/main" val="105549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5291-D6DF-44B6-9E92-A1A35AD9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1C21-08DA-49BB-AE5C-2B0708A01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computer bus interface for connecting peripheral devices to traditional computers.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71376-4A1F-4838-A948-39C127575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22D631-3969-45BF-9347-EF127E442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SATA used for storage; SCSI used for storage and peripheral devices.</a:t>
            </a:r>
          </a:p>
          <a:p>
            <a:pPr lvl="1"/>
            <a:r>
              <a:rPr lang="en-US" sz="1400" dirty="0"/>
              <a:t>Use in storage is more common.</a:t>
            </a:r>
          </a:p>
          <a:p>
            <a:r>
              <a:rPr lang="en-US" sz="1600" dirty="0"/>
              <a:t>Traditional SCSI uses a parallel interface.</a:t>
            </a:r>
          </a:p>
          <a:p>
            <a:pPr lvl="1"/>
            <a:r>
              <a:rPr lang="en-US" sz="1400" dirty="0"/>
              <a:t>More costly than serial.</a:t>
            </a:r>
          </a:p>
          <a:p>
            <a:r>
              <a:rPr lang="en-US" sz="1600" dirty="0"/>
              <a:t>Provided high transfer rates in the past.</a:t>
            </a:r>
          </a:p>
          <a:p>
            <a:pPr lvl="1"/>
            <a:r>
              <a:rPr lang="en-US" sz="1400" dirty="0"/>
              <a:t>Was popular for enterprise storage.</a:t>
            </a:r>
          </a:p>
          <a:p>
            <a:r>
              <a:rPr lang="en-US" sz="1600" dirty="0"/>
              <a:t>SAS applies serial technology to SCSI.</a:t>
            </a:r>
          </a:p>
          <a:p>
            <a:pPr lvl="1"/>
            <a:r>
              <a:rPr lang="en-US" sz="1400" dirty="0"/>
              <a:t>Much faster (up to 24 Gb/s in SAS-4).</a:t>
            </a:r>
          </a:p>
          <a:p>
            <a:pPr lvl="1"/>
            <a:r>
              <a:rPr lang="en-US" sz="1400" dirty="0"/>
              <a:t>Supports higher capacities.</a:t>
            </a:r>
          </a:p>
          <a:p>
            <a:pPr lvl="1"/>
            <a:r>
              <a:rPr lang="en-US" sz="1400" dirty="0"/>
              <a:t>More reliable.</a:t>
            </a:r>
          </a:p>
          <a:p>
            <a:pPr lvl="1"/>
            <a:r>
              <a:rPr lang="en-US" sz="1400" dirty="0"/>
              <a:t>Now the go-to for enterprise storage.</a:t>
            </a:r>
          </a:p>
        </p:txBody>
      </p:sp>
    </p:spTree>
    <p:extLst>
      <p:ext uri="{BB962C8B-B14F-4D97-AF65-F5344CB8AC3E}">
        <p14:creationId xmlns:p14="http://schemas.microsoft.com/office/powerpoint/2010/main" val="204127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E6CD-9741-4550-9B78-90F0147E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27FE-5A18-4CA5-84C4-CB16709D3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hardware component that connects a host system to a storage device in order to facilitate the input and output of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859B-523F-4310-BB32-F682422E3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42C43-C52A-4DC3-8BE2-07552308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to storage devices what NICs are to networks.</a:t>
            </a:r>
          </a:p>
          <a:p>
            <a:r>
              <a:rPr lang="en-US" dirty="0"/>
              <a:t>Used with interfaces like SATA, SCSI, etc.</a:t>
            </a:r>
          </a:p>
          <a:p>
            <a:r>
              <a:rPr lang="en-US" dirty="0"/>
              <a:t>Built into motherboard or as a separate expansion card.</a:t>
            </a:r>
          </a:p>
          <a:p>
            <a:r>
              <a:rPr lang="en-US" dirty="0"/>
              <a:t>You connect storage device to HBA.</a:t>
            </a:r>
          </a:p>
          <a:p>
            <a:pPr lvl="1"/>
            <a:r>
              <a:rPr lang="en-US" dirty="0"/>
              <a:t>Enables system to work with device.</a:t>
            </a:r>
          </a:p>
        </p:txBody>
      </p:sp>
    </p:spTree>
    <p:extLst>
      <p:ext uri="{BB962C8B-B14F-4D97-AF65-F5344CB8AC3E}">
        <p14:creationId xmlns:p14="http://schemas.microsoft.com/office/powerpoint/2010/main" val="309056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800C-05BB-4BC8-BCB1-0BE0539F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4528-2CF2-4434-A9FA-995B5AB4BB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connection interface standard that is primarily used as an expansion bus for attaching peripheral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201F8-957B-4261-8526-8158C916C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0CD45-FC4C-4F8B-9A6B-22D8A17DA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Superseded by PCIe.</a:t>
            </a:r>
          </a:p>
          <a:p>
            <a:pPr lvl="1"/>
            <a:r>
              <a:rPr lang="en-US" dirty="0"/>
              <a:t>Greater transfer speeds.</a:t>
            </a:r>
          </a:p>
          <a:p>
            <a:pPr lvl="1"/>
            <a:r>
              <a:rPr lang="en-US" dirty="0"/>
              <a:t>More reliable error detection.</a:t>
            </a:r>
          </a:p>
          <a:p>
            <a:pPr lvl="1"/>
            <a:r>
              <a:rPr lang="en-US" dirty="0"/>
              <a:t>Smaller size.</a:t>
            </a:r>
          </a:p>
          <a:p>
            <a:pPr lvl="1"/>
            <a:r>
              <a:rPr lang="en-US" dirty="0"/>
              <a:t>Dominant expansion bus technology.</a:t>
            </a:r>
          </a:p>
          <a:p>
            <a:r>
              <a:rPr lang="en-US" dirty="0"/>
              <a:t>PCIe used for video cards, expansion cards, etc.</a:t>
            </a:r>
          </a:p>
          <a:p>
            <a:r>
              <a:rPr lang="en-US" dirty="0"/>
              <a:t>PCIe also used for connecting NVMe SSDs.</a:t>
            </a:r>
          </a:p>
          <a:p>
            <a:pPr lvl="1"/>
            <a:r>
              <a:rPr lang="en-US" dirty="0"/>
              <a:t>Even faster than SSDs in SATA/SAS.</a:t>
            </a:r>
          </a:p>
          <a:p>
            <a:pPr lvl="1"/>
            <a:r>
              <a:rPr lang="en-US" dirty="0"/>
              <a:t>Will become more prominent in enterprise storage.</a:t>
            </a:r>
          </a:p>
        </p:txBody>
      </p:sp>
    </p:spTree>
    <p:extLst>
      <p:ext uri="{BB962C8B-B14F-4D97-AF65-F5344CB8AC3E}">
        <p14:creationId xmlns:p14="http://schemas.microsoft.com/office/powerpoint/2010/main" val="1022374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01484-8789-4953-80E6-CFD70E3EC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configure/maintain devices for clients/servers.</a:t>
            </a:r>
          </a:p>
          <a:p>
            <a:r>
              <a:rPr lang="en-US" dirty="0"/>
              <a:t>You need to apply this to Linux environments.</a:t>
            </a:r>
          </a:p>
          <a:p>
            <a:r>
              <a:rPr lang="en-US" dirty="0"/>
              <a:t>First, ensure you know the common devices and how they connect.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2ECAD-D475-4AF4-A3E4-9F92AE615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the Types of Linux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1ED2D-FC3E-48E6-B4A9-616542292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462258-5F3E-4A15-BD3B-D6AEE120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File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5ED66-6B8A-45A0-AFEF-65E6C8210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1F4E00EA-88D0-4B2A-A554-CA711557F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45892"/>
              </p:ext>
            </p:extLst>
          </p:nvPr>
        </p:nvGraphicFramePr>
        <p:xfrm>
          <a:off x="664428" y="1228567"/>
          <a:ext cx="7810564" cy="2686365"/>
        </p:xfrm>
        <a:graphic>
          <a:graphicData uri="http://schemas.openxmlformats.org/drawingml/2006/table">
            <a:tbl>
              <a:tblPr/>
              <a:tblGrid>
                <a:gridCol w="170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/proc/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Files representing info reported by kernel.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/proc/devices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 lists all character/block devices.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/sys/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Creates hierarchical view of device info.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/sys/devices/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includes files that expose device details.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/dev/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Device driver files.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Mount block device through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/dev/sda1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/dev/mapper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includes LVs, encrypted devices,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/etc/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Config files for many components.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/etc/X11/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has files for configuring I/O devices impacting X.Org Server.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03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03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D4755E-A724-4103-9C11-7C1331CBA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Hotpluggable Devices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14C67-A6AA-4017-AB94-3986D0F6A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Devices that can be physically added or removed from the system without requiring a reboot.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4239E-B731-466E-9CF2-6EADD6A92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A21EB8-93CF-4C44-B2CD-B339903D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Detected by system when plugged in.</a:t>
            </a:r>
          </a:p>
          <a:p>
            <a:r>
              <a:rPr lang="en-US" dirty="0"/>
              <a:t>Coldpluggable devices are not; require a complete reboot.</a:t>
            </a:r>
          </a:p>
          <a:p>
            <a:pPr lvl="1"/>
            <a:r>
              <a:rPr lang="en-US" dirty="0"/>
              <a:t>RAM, CPUs, internal storage, etc.</a:t>
            </a:r>
          </a:p>
          <a:p>
            <a:r>
              <a:rPr lang="en-US" dirty="0"/>
              <a:t>Some coldpluggable devices require system to be powered off.</a:t>
            </a:r>
          </a:p>
          <a:p>
            <a:r>
              <a:rPr lang="en-US" dirty="0"/>
              <a:t>Modern distros support hotplugging for many bus types.</a:t>
            </a:r>
          </a:p>
          <a:p>
            <a:pPr lvl="1"/>
            <a:r>
              <a:rPr lang="en-US" dirty="0"/>
              <a:t>USB, FireWire, PCIe, etc.</a:t>
            </a:r>
          </a:p>
        </p:txBody>
      </p:sp>
    </p:spTree>
    <p:extLst>
      <p:ext uri="{BB962C8B-B14F-4D97-AF65-F5344CB8AC3E}">
        <p14:creationId xmlns:p14="http://schemas.microsoft.com/office/powerpoint/2010/main" val="1189290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FFD3-7F54-4FC6-A043-FFB49185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udev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B854F-86E8-4AF9-9058-04C4178DC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device manager that automatically detects and configures hardware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9C35B-3922-4CFA-BD53-32A711C68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FC4AF5-9404-47CB-B10C-897D98B2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of systemd.</a:t>
            </a:r>
          </a:p>
          <a:p>
            <a:r>
              <a:rPr lang="en-US" dirty="0"/>
              <a:t>Initialized during boot.</a:t>
            </a:r>
          </a:p>
          <a:p>
            <a:r>
              <a:rPr lang="en-US" dirty="0"/>
              <a:t>Handles configuration for both hotpluggable/coldpluggable devices.</a:t>
            </a:r>
          </a:p>
          <a:p>
            <a:pPr lvl="1"/>
            <a:r>
              <a:rPr lang="en-US" dirty="0"/>
              <a:t>Loads coldpluggable modules when system is booted.</a:t>
            </a:r>
          </a:p>
          <a:p>
            <a:pPr lvl="1"/>
            <a:r>
              <a:rPr lang="en-US" dirty="0"/>
              <a:t>Loads hotpluggable modules dynamically during runtime.</a:t>
            </a:r>
          </a:p>
        </p:txBody>
      </p:sp>
    </p:spTree>
    <p:extLst>
      <p:ext uri="{BB962C8B-B14F-4D97-AF65-F5344CB8AC3E}">
        <p14:creationId xmlns:p14="http://schemas.microsoft.com/office/powerpoint/2010/main" val="341024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1DCFC5-F8A3-42AC-9D8A-F6917E5B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9C66-0AE8-4448-A0AB-4CECFADB9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05038-A5BA-4CB4-879A-C8669D69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Drivers are an interface between OS and device.</a:t>
            </a:r>
          </a:p>
          <a:p>
            <a:r>
              <a:rPr lang="en-US" dirty="0"/>
              <a:t>Crucial for devices to function in Linux.</a:t>
            </a:r>
          </a:p>
          <a:p>
            <a:r>
              <a:rPr lang="en-US" dirty="0"/>
              <a:t>Great strides have been made to write Linux-compatible drivers.</a:t>
            </a:r>
          </a:p>
          <a:p>
            <a:pPr lvl="1"/>
            <a:r>
              <a:rPr lang="en-US" dirty="0"/>
              <a:t>May still be compatibility issues in certain cases.</a:t>
            </a:r>
          </a:p>
          <a:p>
            <a:r>
              <a:rPr lang="en-US" dirty="0"/>
              <a:t>No matter the device, make sure:</a:t>
            </a:r>
          </a:p>
          <a:p>
            <a:pPr lvl="1"/>
            <a:r>
              <a:rPr lang="en-US" dirty="0"/>
              <a:t>Device drivers are available.</a:t>
            </a:r>
          </a:p>
          <a:p>
            <a:pPr lvl="1"/>
            <a:r>
              <a:rPr lang="en-US" dirty="0"/>
              <a:t>Your system has those drivers.</a:t>
            </a:r>
          </a:p>
          <a:p>
            <a:r>
              <a:rPr lang="en-US" dirty="0"/>
              <a:t>Without drivers, the device may function poorly or not at all.</a:t>
            </a:r>
          </a:p>
        </p:txBody>
      </p:sp>
    </p:spTree>
    <p:extLst>
      <p:ext uri="{BB962C8B-B14F-4D97-AF65-F5344CB8AC3E}">
        <p14:creationId xmlns:p14="http://schemas.microsoft.com/office/powerpoint/2010/main" val="124896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BB837-7738-4118-B55B-CC414CCC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udev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2631-33A2-430D-84AE-3E8C4858E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73DBE5-6EE7-4509-A6BE-9DAF6615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Add rules files in </a:t>
            </a:r>
            <a:r>
              <a:rPr lang="en-US" sz="1600" dirty="0">
                <a:latin typeface="Cutive Mono" panose="020B0604020202020204" charset="0"/>
              </a:rPr>
              <a:t>/etc/udev/rules.d/</a:t>
            </a:r>
          </a:p>
          <a:p>
            <a:r>
              <a:rPr lang="en-US" sz="1600" dirty="0"/>
              <a:t>Rules tell udev to configure device/run command when plugged in.</a:t>
            </a:r>
          </a:p>
          <a:p>
            <a:r>
              <a:rPr lang="en-US" sz="1600" dirty="0"/>
              <a:t>Example: Create symbolic link on device plugin.</a:t>
            </a:r>
          </a:p>
          <a:p>
            <a:pPr lvl="1"/>
            <a:r>
              <a:rPr lang="en-US" sz="1400" dirty="0"/>
              <a:t>You always can refer to device in the same way.</a:t>
            </a:r>
          </a:p>
          <a:p>
            <a:pPr lvl="1"/>
            <a:r>
              <a:rPr lang="en-US" sz="1400" dirty="0"/>
              <a:t>Don't have to rely on </a:t>
            </a:r>
            <a:r>
              <a:rPr lang="en-US" sz="1400" dirty="0">
                <a:latin typeface="Cutive Mono" panose="020B0604020202020204" charset="0"/>
              </a:rPr>
              <a:t>/dev/sda1</a:t>
            </a:r>
            <a:r>
              <a:rPr lang="en-US" sz="1400" dirty="0"/>
              <a:t>, </a:t>
            </a:r>
            <a:r>
              <a:rPr lang="en-US" sz="1400" dirty="0">
                <a:latin typeface="Cutive Mono" panose="020B0604020202020204" charset="0"/>
              </a:rPr>
              <a:t>/dev/sdb2</a:t>
            </a:r>
            <a:r>
              <a:rPr lang="en-US" sz="1400" dirty="0"/>
              <a:t>, etc.</a:t>
            </a:r>
          </a:p>
          <a:p>
            <a:r>
              <a:rPr lang="en-US" sz="1600" dirty="0"/>
              <a:t>Refer to device by unique attributes (e.g., vendor/product ID).</a:t>
            </a:r>
          </a:p>
          <a:p>
            <a:r>
              <a:rPr lang="en-US" sz="1600" dirty="0"/>
              <a:t>Example rule: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KERNEL=="sd*", ATTRS{idVendor}=="334455", ATTRS{idProduct}=="667788", SYMLINK+="myusb"</a:t>
            </a:r>
          </a:p>
          <a:p>
            <a:r>
              <a:rPr lang="en-US" sz="1600" dirty="0"/>
              <a:t>Name file in format </a:t>
            </a:r>
            <a:r>
              <a:rPr lang="en-US" sz="1600" dirty="0">
                <a:latin typeface="Cutive Mono" panose="020B0604020202020204" charset="0"/>
              </a:rPr>
              <a:t>##-name.rules</a:t>
            </a:r>
          </a:p>
        </p:txBody>
      </p:sp>
    </p:spTree>
    <p:extLst>
      <p:ext uri="{BB962C8B-B14F-4D97-AF65-F5344CB8AC3E}">
        <p14:creationId xmlns:p14="http://schemas.microsoft.com/office/powerpoint/2010/main" val="179663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B72E-3AD0-436E-B1BE-58E51E96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udevadm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49F13-7809-451E-88A8-05F7C3A6C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6B8EC-BAEE-444A-9B3B-21893901E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udev to modify runtime behavior.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CA12CE4-786F-460E-9A6B-871E86097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972324"/>
              </p:ext>
            </p:extLst>
          </p:nvPr>
        </p:nvGraphicFramePr>
        <p:xfrm>
          <a:off x="950210" y="1613417"/>
          <a:ext cx="7239000" cy="2301450"/>
        </p:xfrm>
        <a:graphic>
          <a:graphicData uri="http://schemas.openxmlformats.org/drawingml/2006/table">
            <a:tbl>
              <a:tblPr/>
              <a:tblGrid>
                <a:gridCol w="1762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Retrieve device info/attributes stored in udev database or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/sys/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control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Modify running state of udev.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trigger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Execute rules that apply to plugged-in devices.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monitor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Watch for events sent by kernel or udev rule.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46867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test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Simulate udev event running for a device.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66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AE1053-4967-416F-B9A4-63C6E6FB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udevadm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366C56-998E-4474-906A-D2FF698F6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344D2-483E-4516-B0CC-DB293375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93" y="708660"/>
            <a:ext cx="6924015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1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6AB0-165B-447B-83AE-BDE127F5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C19EC-625D-4AA7-96A7-5B78A9E0B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BBD97-38B9-49E8-AF62-6E3D07BD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Printers are usually bundled with software utilities.</a:t>
            </a:r>
          </a:p>
          <a:p>
            <a:pPr lvl="1"/>
            <a:r>
              <a:rPr lang="en-US" dirty="0"/>
              <a:t>Enable you to configure printer settings.</a:t>
            </a:r>
          </a:p>
          <a:p>
            <a:pPr lvl="1"/>
            <a:r>
              <a:rPr lang="en-US" dirty="0"/>
              <a:t>May only run on specific OSs.</a:t>
            </a:r>
          </a:p>
          <a:p>
            <a:pPr lvl="1"/>
            <a:r>
              <a:rPr lang="en-US" dirty="0"/>
              <a:t>You can still use Linux utilities.</a:t>
            </a:r>
          </a:p>
          <a:p>
            <a:r>
              <a:rPr lang="en-US" dirty="0"/>
              <a:t>Vendors usually provide drivers for download on their websites.</a:t>
            </a:r>
          </a:p>
        </p:txBody>
      </p:sp>
    </p:spTree>
    <p:extLst>
      <p:ext uri="{BB962C8B-B14F-4D97-AF65-F5344CB8AC3E}">
        <p14:creationId xmlns:p14="http://schemas.microsoft.com/office/powerpoint/2010/main" val="421647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BBB407-CA9D-419B-9874-6F2C0DF0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CUPS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7B6EC4-D049-4217-AD1C-E8C9A1632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print management system for Linux that enables a computer to function as a print server.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C6D66-2B2C-4835-9070-8989019DE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AA9B2-4BD2-4658-94D8-D2AC4C59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running CUPS can initiate print jobs from clients.</a:t>
            </a:r>
          </a:p>
          <a:p>
            <a:r>
              <a:rPr lang="en-US" dirty="0"/>
              <a:t>Jobs are processed and sent to appropriate printer.</a:t>
            </a:r>
          </a:p>
          <a:p>
            <a:r>
              <a:rPr lang="en-US" dirty="0"/>
              <a:t>Can process different data formats on same print server.</a:t>
            </a:r>
          </a:p>
          <a:p>
            <a:r>
              <a:rPr lang="en-US" dirty="0"/>
              <a:t>Designed for:</a:t>
            </a:r>
          </a:p>
          <a:p>
            <a:pPr lvl="1"/>
            <a:r>
              <a:rPr lang="en-US" dirty="0"/>
              <a:t>Scheduling jobs.</a:t>
            </a:r>
          </a:p>
          <a:p>
            <a:pPr lvl="1"/>
            <a:r>
              <a:rPr lang="en-US" dirty="0"/>
              <a:t>Processing admin commands.</a:t>
            </a:r>
          </a:p>
          <a:p>
            <a:pPr lvl="1"/>
            <a:r>
              <a:rPr lang="en-US" dirty="0"/>
              <a:t>Providing printer status.</a:t>
            </a:r>
          </a:p>
          <a:p>
            <a:r>
              <a:rPr lang="en-US" dirty="0"/>
              <a:t>Has web-based interface for configuration.</a:t>
            </a:r>
          </a:p>
          <a:p>
            <a:pPr lvl="1"/>
            <a:r>
              <a:rPr lang="en-US" dirty="0"/>
              <a:t>Modifies </a:t>
            </a:r>
            <a:r>
              <a:rPr lang="en-US" dirty="0">
                <a:latin typeface="Cutive Mono" panose="020B0604020202020204" charset="0"/>
              </a:rPr>
              <a:t>/etc/cups/cupsd.conf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/etc/cups/cups-files.conf</a:t>
            </a:r>
          </a:p>
        </p:txBody>
      </p:sp>
    </p:spTree>
    <p:extLst>
      <p:ext uri="{BB962C8B-B14F-4D97-AF65-F5344CB8AC3E}">
        <p14:creationId xmlns:p14="http://schemas.microsoft.com/office/powerpoint/2010/main" val="220141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054BDD-1B24-4020-933C-0A5D7E92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54EE2-C9B8-463F-B726-E001B5464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BC792-0E7B-4012-91E7-6C113171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8" y="967902"/>
            <a:ext cx="8048684" cy="36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55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21C9E7-1780-45E1-829B-145E1079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lpr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ED902-3D20-430F-A0F1-5C978F347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2A2AC1-85AC-42C3-8668-9040D63E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Submits files for printing.</a:t>
            </a:r>
          </a:p>
          <a:p>
            <a:r>
              <a:rPr lang="en-US" dirty="0"/>
              <a:t>Files are sent to specified printer or job queue.</a:t>
            </a:r>
          </a:p>
          <a:p>
            <a:r>
              <a:rPr lang="en-US" dirty="0"/>
              <a:t>If no printer is specified, default printer is used.</a:t>
            </a:r>
          </a:p>
          <a:p>
            <a:pPr lvl="1"/>
            <a:r>
              <a:rPr lang="en-US" dirty="0"/>
              <a:t>Configurable through CUPS.</a:t>
            </a:r>
          </a:p>
          <a:p>
            <a:r>
              <a:rPr lang="en-US" dirty="0"/>
              <a:t>Reads print file from stdin if no files are supplied.</a:t>
            </a:r>
          </a:p>
        </p:txBody>
      </p:sp>
    </p:spTree>
    <p:extLst>
      <p:ext uri="{BB962C8B-B14F-4D97-AF65-F5344CB8AC3E}">
        <p14:creationId xmlns:p14="http://schemas.microsoft.com/office/powerpoint/2010/main" val="140095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403F5-D1EB-4FDB-8A61-BC0D61FF0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Configuring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AECB6-9CC2-4B58-9916-6B588BE17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73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A4FD9-C0FF-4C09-922D-C1F78A6C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colleague preps installation media on a USB drive.</a:t>
            </a:r>
          </a:p>
          <a:p>
            <a:r>
              <a:rPr lang="en-US" dirty="0"/>
              <a:t>System assigns non-descriptive name to drive.</a:t>
            </a:r>
          </a:p>
          <a:p>
            <a:r>
              <a:rPr lang="en-US" dirty="0"/>
              <a:t>She wants to reference the drive using a more helpful name.</a:t>
            </a:r>
          </a:p>
          <a:p>
            <a:r>
              <a:rPr lang="en-US" dirty="0"/>
              <a:t>You'll use </a:t>
            </a:r>
            <a:r>
              <a:rPr lang="en-US" dirty="0">
                <a:latin typeface="Cutive Mono" panose="020B0604020202020204" charset="0"/>
              </a:rPr>
              <a:t>udev</a:t>
            </a:r>
            <a:r>
              <a:rPr lang="en-US" dirty="0"/>
              <a:t> to create a symbolic link to the drive.</a:t>
            </a:r>
          </a:p>
          <a:p>
            <a:pPr lvl="1"/>
            <a:r>
              <a:rPr lang="en-US" dirty="0"/>
              <a:t>Will activate every time the drive is plugged in.</a:t>
            </a:r>
          </a:p>
          <a:p>
            <a:pPr lvl="1"/>
            <a:r>
              <a:rPr lang="en-US" dirty="0"/>
              <a:t>Will be based on device's unique attributes.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F85666-301A-4FA8-96B6-CCFE949D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(Optional) Using </a:t>
            </a:r>
            <a:r>
              <a:rPr lang="en-US" dirty="0">
                <a:latin typeface="Cutive Mono" panose="020B0604020202020204" charset="0"/>
              </a:rPr>
              <a:t>udev</a:t>
            </a:r>
            <a:r>
              <a:rPr lang="en-US" dirty="0"/>
              <a:t> to Manage a Hotpluggable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D21C3-1C71-4039-B84D-3FF8576A4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74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49994-2F6F-4730-93CD-A300D667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HR wants to distribute AUP to employees.</a:t>
            </a:r>
          </a:p>
          <a:p>
            <a:r>
              <a:rPr lang="en-US" dirty="0"/>
              <a:t>Will use both hardcopy and electronic.</a:t>
            </a:r>
          </a:p>
          <a:p>
            <a:r>
              <a:rPr lang="en-US" dirty="0"/>
              <a:t>Right now, you don't have a real printer set up.</a:t>
            </a:r>
          </a:p>
          <a:p>
            <a:r>
              <a:rPr lang="en-US" dirty="0"/>
              <a:t>You can still print to a PDF for electronic distribution.</a:t>
            </a:r>
          </a:p>
          <a:p>
            <a:r>
              <a:rPr lang="en-US" dirty="0"/>
              <a:t>You'll need to set up a virtual printer first.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F62D70-4591-4F91-8188-DA872D69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a Virtual (PDF) Printer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CAA43-E4A0-40EF-8A85-F240680C4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5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EED8A-E346-401B-ABB6-030D19BF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Clients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2D5C6-1AE6-4278-87D4-2E724E78E4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Lightweight computing devices that connect to more powerful servers for doing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7A41E-6DF2-4CB3-A3E8-FB3B4FBB9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9D798C-0A29-417E-9CCD-70BC6F54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does heavy lifting (processing, storage, etc.).</a:t>
            </a:r>
          </a:p>
          <a:p>
            <a:r>
              <a:rPr lang="en-US" dirty="0"/>
              <a:t>Thin client is little more than a user interface.</a:t>
            </a:r>
          </a:p>
          <a:p>
            <a:r>
              <a:rPr lang="en-US" dirty="0"/>
              <a:t>This architecture centralizes and streamlines operations.</a:t>
            </a:r>
          </a:p>
          <a:p>
            <a:r>
              <a:rPr lang="en-US" dirty="0"/>
              <a:t>Linux has robust remote connection support.</a:t>
            </a:r>
          </a:p>
          <a:p>
            <a:r>
              <a:rPr lang="en-US" dirty="0"/>
              <a:t>Thin client can have I/O devices connected.</a:t>
            </a:r>
          </a:p>
          <a:p>
            <a:r>
              <a:rPr lang="en-US" dirty="0"/>
              <a:t>Thin client can run a lightweight distro with restrictions.</a:t>
            </a:r>
          </a:p>
          <a:p>
            <a:r>
              <a:rPr lang="en-US" dirty="0"/>
              <a:t>Server can create virtual environment for client to work in.</a:t>
            </a:r>
          </a:p>
          <a:p>
            <a:r>
              <a:rPr lang="en-US" dirty="0"/>
              <a:t>Both client and server may be Linux, or only one, or neither.</a:t>
            </a:r>
          </a:p>
        </p:txBody>
      </p:sp>
    </p:spTree>
    <p:extLst>
      <p:ext uri="{BB962C8B-B14F-4D97-AF65-F5344CB8AC3E}">
        <p14:creationId xmlns:p14="http://schemas.microsoft.com/office/powerpoint/2010/main" val="3333462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4F7CF-628A-4165-8E05-88B87CBB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lsdev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96E6-F82F-44E7-A41B-DFDFF0D9A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B0FBF-EE59-45BB-B71E-853FDB9F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info about system hardware.</a:t>
            </a:r>
          </a:p>
          <a:p>
            <a:r>
              <a:rPr lang="en-US" dirty="0"/>
              <a:t>Compiles info from: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/proc/interrupts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/proc/ioports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/proc/dma</a:t>
            </a:r>
          </a:p>
        </p:txBody>
      </p:sp>
    </p:spTree>
    <p:extLst>
      <p:ext uri="{BB962C8B-B14F-4D97-AF65-F5344CB8AC3E}">
        <p14:creationId xmlns:p14="http://schemas.microsoft.com/office/powerpoint/2010/main" val="267336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2CEB-5155-4F63-8590-11B657F2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lsusb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F0674-DDF4-4F16-B2B1-EC602985F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0FF96-8E8E-442F-BC82-65DD9267D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info about devices connected to USB.</a:t>
            </a:r>
          </a:p>
          <a:p>
            <a:r>
              <a:rPr lang="en-US" dirty="0"/>
              <a:t>Scans </a:t>
            </a:r>
            <a:r>
              <a:rPr lang="en-US" dirty="0">
                <a:latin typeface="Cutive Mono" panose="020B0604020202020204" charset="0"/>
              </a:rPr>
              <a:t>/dev/bus/usb/</a:t>
            </a:r>
            <a:r>
              <a:rPr lang="en-US" dirty="0"/>
              <a:t> directory.</a:t>
            </a:r>
          </a:p>
          <a:p>
            <a:r>
              <a:rPr lang="en-US" dirty="0"/>
              <a:t>Prints number of bus/device, device ID, and vendor/product.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-v</a:t>
            </a:r>
            <a:r>
              <a:rPr lang="en-US" dirty="0"/>
              <a:t> flag to see more detail about each device.</a:t>
            </a:r>
          </a:p>
          <a:p>
            <a:r>
              <a:rPr lang="en-US" dirty="0"/>
              <a:t>Filter results by bus (</a:t>
            </a:r>
            <a:r>
              <a:rPr lang="en-US" dirty="0">
                <a:latin typeface="Cutive Mono" panose="020B0604020202020204" charset="0"/>
              </a:rPr>
              <a:t>-s</a:t>
            </a:r>
            <a:r>
              <a:rPr lang="en-US" dirty="0"/>
              <a:t>) and vendor/product (</a:t>
            </a:r>
            <a:r>
              <a:rPr lang="en-US" dirty="0">
                <a:latin typeface="Cutive Mono" panose="020B0604020202020204" charset="0"/>
              </a:rPr>
              <a:t>-d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6539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1AACE-2A0A-4A63-B87B-2261E340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lsusb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D21BA-E3B4-4224-9605-579335599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E1C0A-3348-420F-8E13-3AD30CA2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55" y="1057292"/>
            <a:ext cx="6827491" cy="33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8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BB28-048A-4CAF-B01D-679DE261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lspci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1FAF5-D88C-4375-A2B9-20AEE5862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B0EB7-D859-4C40-B297-AA239CC8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info about devices connected to PCI bus.</a:t>
            </a:r>
          </a:p>
          <a:p>
            <a:r>
              <a:rPr lang="en-US" dirty="0"/>
              <a:t>Lists logical slot address, device class, and vendor/product.</a:t>
            </a:r>
          </a:p>
          <a:p>
            <a:r>
              <a:rPr lang="en-US" dirty="0"/>
              <a:t>Includes verbose option for more details about devices.</a:t>
            </a:r>
          </a:p>
        </p:txBody>
      </p:sp>
    </p:spTree>
    <p:extLst>
      <p:ext uri="{BB962C8B-B14F-4D97-AF65-F5344CB8AC3E}">
        <p14:creationId xmlns:p14="http://schemas.microsoft.com/office/powerpoint/2010/main" val="210821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66739A-046A-496C-A086-1E731AE2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lspci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56DD7-0F49-42BE-B27F-6B660F51F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451AF-C8F8-4317-85A8-CC365C20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23" y="960578"/>
            <a:ext cx="6351155" cy="35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3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80EC-2EEC-4CBE-B0D2-D2090138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lpq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E9718-055C-40B9-B3B9-C68BDB887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9551E-5724-41FC-8E92-9C0B58FE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status of printer queue.</a:t>
            </a:r>
          </a:p>
          <a:p>
            <a:r>
              <a:rPr lang="en-US" dirty="0"/>
              <a:t>Reports for each job:</a:t>
            </a:r>
          </a:p>
          <a:p>
            <a:pPr lvl="1"/>
            <a:r>
              <a:rPr lang="en-US" dirty="0"/>
              <a:t>The job's rank.</a:t>
            </a:r>
          </a:p>
          <a:p>
            <a:pPr lvl="1"/>
            <a:r>
              <a:rPr lang="en-US" dirty="0"/>
              <a:t>Who owns the job.</a:t>
            </a:r>
          </a:p>
          <a:p>
            <a:pPr lvl="1"/>
            <a:r>
              <a:rPr lang="en-US" dirty="0"/>
              <a:t>The name of the files in the job.</a:t>
            </a:r>
          </a:p>
          <a:p>
            <a:pPr lvl="1"/>
            <a:r>
              <a:rPr lang="en-US" dirty="0"/>
              <a:t>The size of the job.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+interval</a:t>
            </a:r>
            <a:r>
              <a:rPr lang="en-US" dirty="0"/>
              <a:t> to update report every specified number of seconds.</a:t>
            </a:r>
          </a:p>
          <a:p>
            <a:r>
              <a:rPr lang="en-US" dirty="0"/>
              <a:t>Will use default printer if none specified.</a:t>
            </a:r>
          </a:p>
        </p:txBody>
      </p:sp>
    </p:spTree>
    <p:extLst>
      <p:ext uri="{BB962C8B-B14F-4D97-AF65-F5344CB8AC3E}">
        <p14:creationId xmlns:p14="http://schemas.microsoft.com/office/powerpoint/2010/main" val="2938943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EF699-FB0B-4018-A21F-2F13FFD7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lpq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A6971-3CEC-4078-B56B-BB0957A2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17AF0-A053-430D-8EAC-DD3B6294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7FAD-8AE3-4EEC-BB20-97056FF7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Device Monitoring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3AFD1-539A-4FF1-BA86-3E8EC3EB9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C1399-6107-4F5E-999E-07C0B8FC6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tools you've used before can also be useful in monitoring devices.</a:t>
            </a:r>
          </a:p>
          <a:p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lsblk</a:t>
            </a:r>
          </a:p>
          <a:p>
            <a:pPr lvl="1"/>
            <a:r>
              <a:rPr lang="en-US" dirty="0"/>
              <a:t>Identify block storage devices.</a:t>
            </a:r>
          </a:p>
          <a:p>
            <a:pPr lvl="1"/>
            <a:r>
              <a:rPr lang="en-US" dirty="0"/>
              <a:t>Ensure devices are recognized.</a:t>
            </a:r>
          </a:p>
          <a:p>
            <a:pPr lvl="1"/>
            <a:r>
              <a:rPr lang="en-US" dirty="0"/>
              <a:t>Ensure devices are correctly partitioned/mounted.</a:t>
            </a:r>
          </a:p>
          <a:p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dmesg</a:t>
            </a:r>
          </a:p>
          <a:p>
            <a:pPr lvl="1"/>
            <a:r>
              <a:rPr lang="en-US" dirty="0"/>
              <a:t>Show device driver messages sent to kernel.</a:t>
            </a:r>
          </a:p>
          <a:p>
            <a:pPr lvl="1"/>
            <a:r>
              <a:rPr lang="en-US" dirty="0"/>
              <a:t>Can include errors in operation or module loading failures.</a:t>
            </a:r>
          </a:p>
          <a:p>
            <a:pPr lvl="1"/>
            <a:r>
              <a:rPr lang="en-US" dirty="0"/>
              <a:t>Monitor for issues related to drivers or underlying hardware.</a:t>
            </a:r>
          </a:p>
        </p:txBody>
      </p:sp>
    </p:spTree>
    <p:extLst>
      <p:ext uri="{BB962C8B-B14F-4D97-AF65-F5344CB8AC3E}">
        <p14:creationId xmlns:p14="http://schemas.microsoft.com/office/powerpoint/2010/main" val="362309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DEFE4-64A6-4CFA-99A1-33BB5DB5D2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Monitoring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A0D4F-40E8-4904-8B84-E6BD9B13B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4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01DA1-F6BB-4543-8C23-614947D58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track devices used on all computers in network.</a:t>
            </a:r>
          </a:p>
          <a:p>
            <a:r>
              <a:rPr lang="en-US" dirty="0"/>
              <a:t>You need to maintain a list of hardware resources in use.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57254-35F0-47E9-BD2F-8AFAB0792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Monitoring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B123-78B5-438B-8F92-4BF0E324B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CCD7-DD7E-264D-9EC7-5DAC786E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Clients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061DE-1532-AC47-83AF-2B5778F81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8D355-7941-4429-A96D-1CE72DD5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28" y="858049"/>
            <a:ext cx="6013944" cy="37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C26A0-8C52-4792-8DF1-6B64A005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Hardware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31E0-6531-4CFE-98FE-E48FA1959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BEF915-03D6-429D-80CA-3905A18D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sources of problems:</a:t>
            </a:r>
          </a:p>
          <a:p>
            <a:pPr lvl="1"/>
            <a:r>
              <a:rPr lang="en-US" dirty="0"/>
              <a:t>Missing or poorly configured drivers.</a:t>
            </a:r>
          </a:p>
          <a:p>
            <a:pPr lvl="1"/>
            <a:r>
              <a:rPr lang="en-US" dirty="0"/>
              <a:t>Incompatible user space software.</a:t>
            </a:r>
          </a:p>
          <a:p>
            <a:r>
              <a:rPr lang="en-US" dirty="0"/>
              <a:t>There are many other potential sources.</a:t>
            </a:r>
          </a:p>
          <a:p>
            <a:pPr lvl="1"/>
            <a:r>
              <a:rPr lang="en-US" dirty="0"/>
              <a:t>And many other potential solutions.</a:t>
            </a:r>
          </a:p>
          <a:p>
            <a:r>
              <a:rPr lang="en-US" dirty="0"/>
              <a:t>Issue categories:</a:t>
            </a:r>
          </a:p>
          <a:p>
            <a:pPr lvl="1"/>
            <a:r>
              <a:rPr lang="en-US" dirty="0"/>
              <a:t>Keyboard mapping</a:t>
            </a:r>
          </a:p>
          <a:p>
            <a:pPr lvl="1"/>
            <a:r>
              <a:rPr lang="en-US" dirty="0"/>
              <a:t>Communications port</a:t>
            </a:r>
          </a:p>
          <a:p>
            <a:pPr lvl="1"/>
            <a:r>
              <a:rPr lang="en-US" dirty="0"/>
              <a:t>Printer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Storage adapter</a:t>
            </a:r>
          </a:p>
        </p:txBody>
      </p:sp>
    </p:spTree>
    <p:extLst>
      <p:ext uri="{BB962C8B-B14F-4D97-AF65-F5344CB8AC3E}">
        <p14:creationId xmlns:p14="http://schemas.microsoft.com/office/powerpoint/2010/main" val="2141798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9907-EC16-4ABA-B82A-D81837B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Mapping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EA949-CDBC-42B1-AB78-9ABEA0049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F2E0-EB48-4646-ACCF-5F36F3CD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keys may produce unexpected results when pressed.</a:t>
            </a:r>
          </a:p>
          <a:p>
            <a:pPr lvl="1"/>
            <a:r>
              <a:rPr lang="en-US" dirty="0"/>
              <a:t>Common symptom of keyboard mapping issues.</a:t>
            </a:r>
          </a:p>
          <a:p>
            <a:r>
              <a:rPr lang="en-US" dirty="0"/>
              <a:t>Wrong keyboard layout/language may be configured.</a:t>
            </a:r>
          </a:p>
          <a:p>
            <a:r>
              <a:rPr lang="en-US" dirty="0"/>
              <a:t>Start by identifying the layout of the actual keyboard.</a:t>
            </a:r>
          </a:p>
          <a:p>
            <a:pPr lvl="1"/>
            <a:r>
              <a:rPr lang="en-US" dirty="0"/>
              <a:t>Layouts differ based on overall design and language/region.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localectl status</a:t>
            </a:r>
            <a:r>
              <a:rPr lang="en-US" dirty="0"/>
              <a:t> to see what layout is configured.</a:t>
            </a:r>
          </a:p>
          <a:p>
            <a:pPr lvl="1"/>
            <a:r>
              <a:rPr lang="en-US" dirty="0"/>
              <a:t>If it's wrong, find the correct one, then set it.</a:t>
            </a:r>
          </a:p>
          <a:p>
            <a:r>
              <a:rPr lang="en-US" dirty="0"/>
              <a:t>May need to adjust system language as well.</a:t>
            </a:r>
          </a:p>
        </p:txBody>
      </p:sp>
    </p:spTree>
    <p:extLst>
      <p:ext uri="{BB962C8B-B14F-4D97-AF65-F5344CB8AC3E}">
        <p14:creationId xmlns:p14="http://schemas.microsoft.com/office/powerpoint/2010/main" val="1505391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DF99-B394-4241-AB00-1CEFA6B0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Port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F0BD9-AB32-4218-849E-BBA63AC4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871C2-8E44-4C6E-BA6D-F9523D3E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Ports may fail to recognize attached devices.</a:t>
            </a:r>
          </a:p>
          <a:p>
            <a:r>
              <a:rPr lang="en-US" dirty="0"/>
              <a:t>Connection may be unreliable.</a:t>
            </a:r>
          </a:p>
          <a:p>
            <a:r>
              <a:rPr lang="en-US" dirty="0"/>
              <a:t>Ensure:</a:t>
            </a:r>
          </a:p>
          <a:p>
            <a:pPr lvl="1"/>
            <a:r>
              <a:rPr lang="en-US" dirty="0"/>
              <a:t>Device is slotted into port.</a:t>
            </a:r>
          </a:p>
          <a:p>
            <a:pPr lvl="1"/>
            <a:r>
              <a:rPr lang="en-US" dirty="0"/>
              <a:t>Cables are undamaged/not loose.</a:t>
            </a:r>
          </a:p>
          <a:p>
            <a:pPr lvl="1"/>
            <a:r>
              <a:rPr lang="en-US" dirty="0"/>
              <a:t>HBA is powered.</a:t>
            </a:r>
          </a:p>
          <a:p>
            <a:pPr lvl="1"/>
            <a:r>
              <a:rPr lang="en-US" dirty="0"/>
              <a:t>Device supports correct bus version.</a:t>
            </a:r>
          </a:p>
          <a:p>
            <a:r>
              <a:rPr lang="en-US" dirty="0"/>
              <a:t>Also install/load necessary drivers.</a:t>
            </a:r>
          </a:p>
          <a:p>
            <a:r>
              <a:rPr lang="en-US" dirty="0"/>
              <a:t>Certain serial devices will request a console interface to Linux.</a:t>
            </a:r>
          </a:p>
          <a:p>
            <a:pPr lvl="1"/>
            <a:r>
              <a:rPr lang="en-US" dirty="0"/>
              <a:t>Usually assigns </a:t>
            </a:r>
            <a:r>
              <a:rPr lang="en-US" dirty="0">
                <a:latin typeface="Cutive Mono" panose="020B0604020202020204" charset="0"/>
              </a:rPr>
              <a:t>/dev/ttyS#</a:t>
            </a:r>
          </a:p>
          <a:p>
            <a:pPr lvl="1"/>
            <a:r>
              <a:rPr lang="en-US" dirty="0"/>
              <a:t>Ensure device is configured to access these consoles.</a:t>
            </a:r>
          </a:p>
          <a:p>
            <a:pPr lvl="1"/>
            <a:r>
              <a:rPr lang="en-US" dirty="0"/>
              <a:t>Only root can access them by default; may need to change permissions.</a:t>
            </a:r>
          </a:p>
        </p:txBody>
      </p:sp>
    </p:spTree>
    <p:extLst>
      <p:ext uri="{BB962C8B-B14F-4D97-AF65-F5344CB8AC3E}">
        <p14:creationId xmlns:p14="http://schemas.microsoft.com/office/powerpoint/2010/main" val="2787410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40EB-B3A1-405C-A95E-86DE8441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FF3FAC-5B03-46FC-A210-0532A36AB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AA62B-AD7A-49A2-B2A6-A8F8A6AD1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very common source of issues.</a:t>
            </a:r>
          </a:p>
          <a:p>
            <a:r>
              <a:rPr lang="en-US" dirty="0"/>
              <a:t>Printer itself might be at fault.</a:t>
            </a:r>
          </a:p>
          <a:p>
            <a:pPr lvl="1"/>
            <a:r>
              <a:rPr lang="en-US" dirty="0"/>
              <a:t>Consult the help manual/manufacturer's site.</a:t>
            </a:r>
          </a:p>
          <a:p>
            <a:r>
              <a:rPr lang="en-US" dirty="0"/>
              <a:t>Ensure your printer has compatible drivers and that they're loaded.</a:t>
            </a:r>
          </a:p>
          <a:p>
            <a:r>
              <a:rPr lang="en-US" dirty="0"/>
              <a:t>Use network diagnostic tools if you can't connect to a networked printer.</a:t>
            </a:r>
          </a:p>
          <a:p>
            <a:r>
              <a:rPr lang="en-US" dirty="0"/>
              <a:t>A printer with too much load might be unresponsive.</a:t>
            </a:r>
          </a:p>
          <a:p>
            <a:pPr lvl="1"/>
            <a:r>
              <a:rPr lang="en-US" dirty="0"/>
              <a:t>Multiple users try to print at once.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lpq</a:t>
            </a:r>
            <a:r>
              <a:rPr lang="en-US" dirty="0"/>
              <a:t> to check job status.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lprm {job #}</a:t>
            </a:r>
            <a:r>
              <a:rPr lang="en-US" dirty="0"/>
              <a:t> to stop large or numerous jobs.</a:t>
            </a:r>
          </a:p>
          <a:p>
            <a:pPr lvl="1"/>
            <a:r>
              <a:rPr lang="en-US" dirty="0"/>
              <a:t>Clearing up queue lightens the load on the printer.</a:t>
            </a:r>
          </a:p>
        </p:txBody>
      </p:sp>
    </p:spTree>
    <p:extLst>
      <p:ext uri="{BB962C8B-B14F-4D97-AF65-F5344CB8AC3E}">
        <p14:creationId xmlns:p14="http://schemas.microsoft.com/office/powerpoint/2010/main" val="3147502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FBF0-94B4-4503-9F1D-22D7EEED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3A1DC-26AA-41C9-991D-9FBC121F8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B6948-1ADE-42F8-AE60-1ED8EDFD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can leak.</a:t>
            </a:r>
          </a:p>
          <a:p>
            <a:pPr lvl="1"/>
            <a:r>
              <a:rPr lang="en-US" dirty="0"/>
              <a:t>Process fails to free up memory when done with it.</a:t>
            </a:r>
          </a:p>
          <a:p>
            <a:pPr lvl="1"/>
            <a:r>
              <a:rPr lang="en-US" dirty="0"/>
              <a:t>Memory is exhausted.</a:t>
            </a:r>
          </a:p>
          <a:p>
            <a:pPr lvl="1"/>
            <a:r>
              <a:rPr lang="en-US" dirty="0"/>
              <a:t>Performance degrades.</a:t>
            </a:r>
          </a:p>
          <a:p>
            <a:pPr lvl="1"/>
            <a:r>
              <a:rPr lang="en-US" dirty="0"/>
              <a:t>Use memory/process monitoring tools to identify problem.</a:t>
            </a:r>
          </a:p>
          <a:p>
            <a:pPr lvl="1"/>
            <a:r>
              <a:rPr lang="en-US" dirty="0"/>
              <a:t>Address offending process as necessary.</a:t>
            </a:r>
          </a:p>
          <a:p>
            <a:r>
              <a:rPr lang="en-US" dirty="0"/>
              <a:t>Some issues are with the physical RAM.</a:t>
            </a:r>
          </a:p>
          <a:p>
            <a:pPr lvl="1"/>
            <a:r>
              <a:rPr lang="en-US" dirty="0"/>
              <a:t>"Machine Check Exception" errors during operation.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mcelog</a:t>
            </a:r>
            <a:r>
              <a:rPr lang="en-US" dirty="0"/>
              <a:t> retrieves error messages.</a:t>
            </a:r>
          </a:p>
          <a:p>
            <a:pPr lvl="1"/>
            <a:r>
              <a:rPr lang="en-US" dirty="0"/>
              <a:t>ECC errors indicate RAM failure.</a:t>
            </a:r>
          </a:p>
          <a:p>
            <a:r>
              <a:rPr lang="en-US" dirty="0"/>
              <a:t>Use memory testing tools to stress test RAM.</a:t>
            </a:r>
          </a:p>
        </p:txBody>
      </p:sp>
    </p:spTree>
    <p:extLst>
      <p:ext uri="{BB962C8B-B14F-4D97-AF65-F5344CB8AC3E}">
        <p14:creationId xmlns:p14="http://schemas.microsoft.com/office/powerpoint/2010/main" val="818995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9C39-D8E2-4F93-A5AF-8AC85285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6E72C-51DA-4B56-AF38-0B685899B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06BF9-9B4E-4216-90D0-07E93821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issues:</a:t>
            </a:r>
          </a:p>
          <a:p>
            <a:pPr lvl="1"/>
            <a:r>
              <a:rPr lang="en-US" dirty="0"/>
              <a:t>Blank screens</a:t>
            </a:r>
          </a:p>
          <a:p>
            <a:pPr lvl="1"/>
            <a:r>
              <a:rPr lang="en-US" dirty="0"/>
              <a:t>Wrong colors</a:t>
            </a:r>
          </a:p>
          <a:p>
            <a:pPr lvl="1"/>
            <a:r>
              <a:rPr lang="en-US" dirty="0"/>
              <a:t>Multiple monitors not detected</a:t>
            </a:r>
          </a:p>
          <a:p>
            <a:pPr lvl="1"/>
            <a:r>
              <a:rPr lang="en-US" dirty="0"/>
              <a:t>Sluggish performance</a:t>
            </a:r>
          </a:p>
          <a:p>
            <a:r>
              <a:rPr lang="en-US" dirty="0"/>
              <a:t>Ensure display devices are connected properly and are compatible.</a:t>
            </a:r>
          </a:p>
          <a:p>
            <a:r>
              <a:rPr lang="en-US" dirty="0"/>
              <a:t>GPU driver support has been less robust than on Windows.</a:t>
            </a:r>
          </a:p>
          <a:p>
            <a:pPr lvl="1"/>
            <a:r>
              <a:rPr lang="en-US" dirty="0"/>
              <a:t>Has improved in recent times.</a:t>
            </a:r>
          </a:p>
          <a:p>
            <a:r>
              <a:rPr lang="en-US" dirty="0"/>
              <a:t>Make sure you have the latest drivers.</a:t>
            </a:r>
          </a:p>
          <a:p>
            <a:pPr lvl="1"/>
            <a:r>
              <a:rPr lang="en-US" dirty="0"/>
              <a:t>Ensures optimal video performance.</a:t>
            </a:r>
          </a:p>
          <a:p>
            <a:pPr lvl="1"/>
            <a:r>
              <a:rPr lang="en-US" dirty="0"/>
              <a:t>Download from vendor's website.</a:t>
            </a:r>
          </a:p>
        </p:txBody>
      </p:sp>
    </p:spTree>
    <p:extLst>
      <p:ext uri="{BB962C8B-B14F-4D97-AF65-F5344CB8AC3E}">
        <p14:creationId xmlns:p14="http://schemas.microsoft.com/office/powerpoint/2010/main" val="1657986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28E2-0779-41F2-9A7C-6DE264AE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Adapter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075133-3A4E-4559-8168-9C60FD9E8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75C9E-4A1B-4C1F-9845-597D3852F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Symptoms:</a:t>
            </a:r>
          </a:p>
          <a:p>
            <a:pPr lvl="1"/>
            <a:r>
              <a:rPr lang="en-US" sz="1400" dirty="0"/>
              <a:t>Poor data transfer speeds.</a:t>
            </a:r>
          </a:p>
          <a:p>
            <a:pPr lvl="1"/>
            <a:r>
              <a:rPr lang="en-US" sz="1400" dirty="0"/>
              <a:t>Reduced capacity.</a:t>
            </a:r>
          </a:p>
          <a:p>
            <a:pPr lvl="1"/>
            <a:r>
              <a:rPr lang="en-US" sz="1400" dirty="0"/>
              <a:t>Read/write errors or complete failures.</a:t>
            </a:r>
          </a:p>
          <a:p>
            <a:pPr lvl="1"/>
            <a:r>
              <a:rPr lang="en-US" sz="1400" dirty="0"/>
              <a:t>Devices not detected.</a:t>
            </a:r>
          </a:p>
          <a:p>
            <a:r>
              <a:rPr lang="en-US" sz="1600" dirty="0"/>
              <a:t>Ensure HBA is powered.</a:t>
            </a:r>
          </a:p>
          <a:p>
            <a:r>
              <a:rPr lang="en-US" sz="1600" dirty="0"/>
              <a:t>Ensure HBA uses appropriate interface.</a:t>
            </a:r>
          </a:p>
          <a:p>
            <a:pPr lvl="1"/>
            <a:r>
              <a:rPr lang="en-US" sz="1400" dirty="0"/>
              <a:t>Older versions may not offer expected performance.</a:t>
            </a:r>
          </a:p>
          <a:p>
            <a:r>
              <a:rPr lang="en-US" sz="1600" dirty="0"/>
              <a:t>Ensure devices are slotted and cables are connected.</a:t>
            </a:r>
          </a:p>
          <a:p>
            <a:r>
              <a:rPr lang="en-US" sz="1600" dirty="0"/>
              <a:t>Rescan a SCSI bus if new device isn't detected: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echo "- - -" &gt; /sys/class/scsi_host/host#/scan</a:t>
            </a:r>
          </a:p>
          <a:p>
            <a:pPr lvl="1"/>
            <a:r>
              <a:rPr lang="en-US" sz="1400" dirty="0"/>
              <a:t>Can be disruptive.</a:t>
            </a:r>
          </a:p>
        </p:txBody>
      </p:sp>
    </p:spTree>
    <p:extLst>
      <p:ext uri="{BB962C8B-B14F-4D97-AF65-F5344CB8AC3E}">
        <p14:creationId xmlns:p14="http://schemas.microsoft.com/office/powerpoint/2010/main" val="284401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206352-A7D3-40F9-A2BD-CD9D122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lshw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61AFF-94A5-4B52-A23C-E7B93A37F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05950-4471-4DD6-BAD2-3E7B4B61F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each detected hardware component and details.</a:t>
            </a:r>
          </a:p>
          <a:p>
            <a:r>
              <a:rPr lang="en-US" dirty="0"/>
              <a:t>Pulls details from multiple device file locations.</a:t>
            </a:r>
          </a:p>
          <a:p>
            <a:r>
              <a:rPr lang="en-US" dirty="0"/>
              <a:t>Outputs vendors, product names, specifications, and more.</a:t>
            </a:r>
          </a:p>
          <a:p>
            <a:pPr lvl="1"/>
            <a:r>
              <a:rPr lang="en-US" dirty="0"/>
              <a:t>Motherboard, CPU, RAM, peripherals, storage, etc.</a:t>
            </a:r>
          </a:p>
          <a:p>
            <a:r>
              <a:rPr lang="en-US" dirty="0"/>
              <a:t>Use to identify if device is recognized by kernel.</a:t>
            </a:r>
          </a:p>
          <a:p>
            <a:r>
              <a:rPr lang="en-US" dirty="0"/>
              <a:t>Use to review device's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674652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B9F5-2E76-46DA-9197-4039184E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lshw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93C02-FD40-4686-AC25-D51FED50C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ED53B-B8B7-4B44-A455-CB2329C8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4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0D35-493A-4FF3-AB2A-8B1E3AD8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dmidecode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936C2-5B6F-4A3D-B356-7329E3B4F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C6962-3170-4808-A2D6-108D75244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Dumps DMI table and presents it in human-readable format.</a:t>
            </a:r>
          </a:p>
          <a:p>
            <a:r>
              <a:rPr lang="en-US" dirty="0"/>
              <a:t>DMI table is an industry standard for tracking hardware.</a:t>
            </a:r>
          </a:p>
          <a:p>
            <a:pPr lvl="1"/>
            <a:r>
              <a:rPr lang="en-US" dirty="0"/>
              <a:t>Separates hardware into types.</a:t>
            </a:r>
          </a:p>
          <a:p>
            <a:r>
              <a:rPr lang="en-US" dirty="0"/>
              <a:t>Verify if devices are connected and their supported features.</a:t>
            </a:r>
          </a:p>
          <a:p>
            <a:r>
              <a:rPr lang="en-US" dirty="0"/>
              <a:t>DMI tables are often inaccurate or incomplete.</a:t>
            </a:r>
          </a:p>
          <a:p>
            <a:pPr lvl="1"/>
            <a:r>
              <a:rPr lang="en-US" dirty="0"/>
              <a:t>Don't rely on them as sole source of info.</a:t>
            </a:r>
          </a:p>
        </p:txBody>
      </p:sp>
    </p:spTree>
    <p:extLst>
      <p:ext uri="{BB962C8B-B14F-4D97-AF65-F5344CB8AC3E}">
        <p14:creationId xmlns:p14="http://schemas.microsoft.com/office/powerpoint/2010/main" val="300925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29819A-A8F4-4038-B906-0D82DCEE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Devices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69F824-6416-4747-B169-0CD8CCCAC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de facto</a:t>
            </a:r>
            <a:r>
              <a:rPr lang="en-US" dirty="0"/>
              <a:t> standard interface technology used to connect peripheral devices to computers.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0F58B-F6E5-463D-80E3-EA263B02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CB5433-64DF-4A0B-B02D-904D04E04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incorporates plug-and-play features.</a:t>
            </a:r>
          </a:p>
          <a:p>
            <a:r>
              <a:rPr lang="en-US" dirty="0"/>
              <a:t>Some supported types:</a:t>
            </a:r>
          </a:p>
          <a:p>
            <a:pPr lvl="1"/>
            <a:r>
              <a:rPr lang="en-US" dirty="0"/>
              <a:t>Thumb drives</a:t>
            </a:r>
          </a:p>
          <a:p>
            <a:pPr lvl="1"/>
            <a:r>
              <a:rPr lang="en-US" dirty="0"/>
              <a:t>External HDDs/SSDs</a:t>
            </a:r>
          </a:p>
          <a:p>
            <a:pPr lvl="1"/>
            <a:r>
              <a:rPr lang="en-US" dirty="0"/>
              <a:t>Digital cameras</a:t>
            </a:r>
          </a:p>
          <a:p>
            <a:pPr lvl="1"/>
            <a:r>
              <a:rPr lang="en-US" dirty="0"/>
              <a:t>Smartphones/tablets</a:t>
            </a:r>
          </a:p>
          <a:p>
            <a:pPr lvl="1"/>
            <a:r>
              <a:rPr lang="en-US" dirty="0"/>
              <a:t>Printers/scanners</a:t>
            </a:r>
          </a:p>
          <a:p>
            <a:pPr lvl="1"/>
            <a:r>
              <a:rPr lang="en-US" dirty="0"/>
              <a:t>Keyboards/mice</a:t>
            </a:r>
          </a:p>
          <a:p>
            <a:pPr lvl="1"/>
            <a:r>
              <a:rPr lang="en-US" dirty="0"/>
              <a:t>Microphones/webcams</a:t>
            </a:r>
          </a:p>
          <a:p>
            <a:pPr lvl="1"/>
            <a:r>
              <a:rPr lang="en-US" dirty="0"/>
              <a:t>Game controllers</a:t>
            </a:r>
          </a:p>
        </p:txBody>
      </p:sp>
    </p:spTree>
    <p:extLst>
      <p:ext uri="{BB962C8B-B14F-4D97-AF65-F5344CB8AC3E}">
        <p14:creationId xmlns:p14="http://schemas.microsoft.com/office/powerpoint/2010/main" val="3345435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FAE36-2837-49BD-AE6C-3A97D0AB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CECCAA-97A8-4CFF-A6B1-DAAC9D25C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utility that analyzes and reports on problems detected during system runtime.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162C-0CDE-41E1-A943-C08C68D6C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A860FB-C0E7-4AE6-BD3C-DD126712E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for Fedora- and RHEL-based distros.</a:t>
            </a:r>
          </a:p>
          <a:p>
            <a:r>
              <a:rPr lang="en-US" dirty="0"/>
              <a:t>Collects data like memory dumps from crashed apps.</a:t>
            </a:r>
          </a:p>
          <a:p>
            <a:r>
              <a:rPr lang="en-US" dirty="0"/>
              <a:t>Helps diagnose and troubleshoot problems.</a:t>
            </a:r>
          </a:p>
          <a:p>
            <a:r>
              <a:rPr lang="en-US" dirty="0"/>
              <a:t>Can report on hardware device problems like MCEs.</a:t>
            </a:r>
          </a:p>
          <a:p>
            <a:r>
              <a:rPr lang="en-US" dirty="0"/>
              <a:t>Can redirect problem data to multiple destinations.</a:t>
            </a:r>
          </a:p>
          <a:p>
            <a:pPr lvl="1"/>
            <a:r>
              <a:rPr lang="en-US" dirty="0"/>
              <a:t>Issue trackers, local files, remote files, etc.</a:t>
            </a:r>
          </a:p>
          <a:p>
            <a:r>
              <a:rPr lang="en-US" dirty="0"/>
              <a:t>Default location for problem data is </a:t>
            </a:r>
            <a:r>
              <a:rPr lang="en-US" dirty="0">
                <a:latin typeface="Cutive Mono" panose="020B0604020202020204" charset="0"/>
              </a:rPr>
              <a:t>/var/spool/abrt</a:t>
            </a:r>
          </a:p>
        </p:txBody>
      </p:sp>
    </p:spTree>
    <p:extLst>
      <p:ext uri="{BB962C8B-B14F-4D97-AF65-F5344CB8AC3E}">
        <p14:creationId xmlns:p14="http://schemas.microsoft.com/office/powerpoint/2010/main" val="2123254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58A0F6-9FE1-4287-9FAC-C5A2FA44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Hardware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A06A7-9B57-424A-8F9A-AF61CCD9B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AA0547-5D09-4089-8F75-36700A12D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Ensure devices are supported by drivers.</a:t>
            </a:r>
          </a:p>
          <a:p>
            <a:r>
              <a:rPr lang="en-US" sz="1400" dirty="0"/>
              <a:t>Ensure drivers are installed and loaded.</a:t>
            </a:r>
          </a:p>
          <a:p>
            <a:r>
              <a:rPr lang="en-US" sz="1400" dirty="0"/>
              <a:t>Ensure hardware devices are compatible with Linux software.</a:t>
            </a:r>
          </a:p>
          <a:p>
            <a:r>
              <a:rPr lang="en-US" sz="1400" dirty="0"/>
              <a:t>Verify system has correct keyboard layout/language.</a:t>
            </a:r>
          </a:p>
          <a:p>
            <a:r>
              <a:rPr lang="en-US" sz="1400" dirty="0"/>
              <a:t>Verify that network printer is identifiable on the network.</a:t>
            </a:r>
          </a:p>
          <a:p>
            <a:r>
              <a:rPr lang="en-US" sz="1400" dirty="0"/>
              <a:t>Use </a:t>
            </a:r>
            <a:r>
              <a:rPr lang="en-US" sz="1400" dirty="0">
                <a:latin typeface="Cutive Mono" panose="020B0604020202020204" charset="0"/>
              </a:rPr>
              <a:t>lprm</a:t>
            </a:r>
            <a:r>
              <a:rPr lang="en-US" sz="1400" dirty="0"/>
              <a:t> to stop problematic print jobs.</a:t>
            </a:r>
          </a:p>
          <a:p>
            <a:r>
              <a:rPr lang="en-US" sz="1400" dirty="0"/>
              <a:t>Check </a:t>
            </a:r>
            <a:r>
              <a:rPr lang="en-US" sz="1400" dirty="0">
                <a:latin typeface="Cutive Mono" panose="020B0604020202020204" charset="0"/>
              </a:rPr>
              <a:t>mcelog</a:t>
            </a:r>
            <a:r>
              <a:rPr lang="en-US" sz="1400" dirty="0"/>
              <a:t> for memory errors.</a:t>
            </a:r>
          </a:p>
          <a:p>
            <a:r>
              <a:rPr lang="en-US" sz="1400" dirty="0"/>
              <a:t>Run a memory testing utility if you suspect RAM failure.</a:t>
            </a:r>
          </a:p>
          <a:p>
            <a:r>
              <a:rPr lang="en-US" sz="1400" dirty="0"/>
              <a:t>Download latest GPU drivers.</a:t>
            </a:r>
          </a:p>
          <a:p>
            <a:r>
              <a:rPr lang="en-US" sz="1400" dirty="0"/>
              <a:t>Ensure devices are properly slotted into correct buses.</a:t>
            </a:r>
          </a:p>
          <a:p>
            <a:r>
              <a:rPr lang="en-US" sz="1400" dirty="0"/>
              <a:t>Ensure cables are not loose or damaged.</a:t>
            </a:r>
          </a:p>
          <a:p>
            <a:r>
              <a:rPr lang="en-US" sz="1400" dirty="0"/>
              <a:t>Use </a:t>
            </a:r>
            <a:r>
              <a:rPr lang="en-US" sz="1400" dirty="0">
                <a:latin typeface="Cutive Mono" panose="020B0604020202020204" charset="0"/>
              </a:rPr>
              <a:t>lshw</a:t>
            </a:r>
            <a:r>
              <a:rPr lang="en-US" sz="1400" dirty="0"/>
              <a:t> to identify hardware on the system.</a:t>
            </a:r>
          </a:p>
          <a:p>
            <a:r>
              <a:rPr lang="en-US" sz="1400" dirty="0"/>
              <a:t>Be aware </a:t>
            </a:r>
            <a:r>
              <a:rPr lang="en-US" sz="1400" dirty="0">
                <a:latin typeface="Cutive Mono" panose="020B0604020202020204" charset="0"/>
              </a:rPr>
              <a:t>dmidecode</a:t>
            </a:r>
            <a:r>
              <a:rPr lang="en-US" sz="1400" dirty="0"/>
              <a:t> may be inaccurate.</a:t>
            </a:r>
          </a:p>
          <a:p>
            <a:r>
              <a:rPr lang="en-US" sz="1400" dirty="0"/>
              <a:t>Review crash data compiled by ABRT.</a:t>
            </a:r>
          </a:p>
        </p:txBody>
      </p:sp>
    </p:spTree>
    <p:extLst>
      <p:ext uri="{BB962C8B-B14F-4D97-AF65-F5344CB8AC3E}">
        <p14:creationId xmlns:p14="http://schemas.microsoft.com/office/powerpoint/2010/main" val="368971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18FD5-3265-4642-B528-C63BCB65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systems fulfill many purposes, and interface with many kinds of hardware.</a:t>
            </a:r>
          </a:p>
          <a:p>
            <a:r>
              <a:rPr lang="en-US" dirty="0"/>
              <a:t>You need to troubleshoot inevitable hardware issues.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380A7A-FB95-4493-93BF-D0FB614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Hardware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23B44-6058-4BA0-A561-9FC0B321C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27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type of storage and peripheral bus interface(s) do you use in your organization, or do you expect to use?</a:t>
            </a:r>
          </a:p>
          <a:p>
            <a:r>
              <a:rPr lang="en-US" dirty="0"/>
              <a:t>What are the most common hardware issues that you or your colleagues experience in the workplace?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16EC-889A-472E-89AB-63D763C9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9BAE-510E-49C4-AA94-65721EE41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E0714-1D61-423D-9892-34939C7A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Transmit/receive signals over the air.</a:t>
            </a:r>
          </a:p>
          <a:p>
            <a:r>
              <a:rPr lang="en-US" dirty="0"/>
              <a:t>Common protocols:</a:t>
            </a:r>
          </a:p>
          <a:p>
            <a:pPr lvl="1"/>
            <a:r>
              <a:rPr lang="en-US" dirty="0"/>
              <a:t>Wi-Fi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NFC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AF138-7CFE-463C-962A-95200754C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500" y="1278361"/>
            <a:ext cx="4567994" cy="32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41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1809-04DB-4CB9-B2F6-00A68849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and Audio Devices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67CDF-E8D6-4D82-B94A-62DCC40F2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A799A-8099-495E-9B9C-B39C7F60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I/O peripherals usually attached to client systems.</a:t>
            </a:r>
          </a:p>
          <a:p>
            <a:pPr lvl="1"/>
            <a:r>
              <a:rPr lang="en-US" dirty="0"/>
              <a:t>Video input: webcams, surveillance cameras, digital cameras.</a:t>
            </a:r>
          </a:p>
          <a:p>
            <a:pPr lvl="1"/>
            <a:r>
              <a:rPr lang="en-US" dirty="0"/>
              <a:t>Video output: monitors, televisions, projectors.</a:t>
            </a:r>
          </a:p>
          <a:p>
            <a:pPr lvl="1"/>
            <a:r>
              <a:rPr lang="en-US" dirty="0"/>
              <a:t>Audio input: microphones, some video input devices.</a:t>
            </a:r>
          </a:p>
          <a:p>
            <a:pPr lvl="1"/>
            <a:r>
              <a:rPr lang="en-US" dirty="0"/>
              <a:t>Audio output: speakers, headphones, some video output devices.</a:t>
            </a:r>
          </a:p>
          <a:p>
            <a:r>
              <a:rPr lang="en-US" dirty="0"/>
              <a:t>Connection types are important.</a:t>
            </a:r>
          </a:p>
          <a:p>
            <a:pPr lvl="1"/>
            <a:r>
              <a:rPr lang="en-US" dirty="0"/>
              <a:t>Microphones/webcams use USB.</a:t>
            </a:r>
          </a:p>
          <a:p>
            <a:pPr lvl="1"/>
            <a:r>
              <a:rPr lang="en-US" dirty="0"/>
              <a:t>USB not reliable for streaming audio/video output.</a:t>
            </a:r>
          </a:p>
          <a:p>
            <a:pPr lvl="1"/>
            <a:r>
              <a:rPr lang="en-US" dirty="0"/>
              <a:t>Monitors use HDMI/DisplayPort to carry both video and audio.</a:t>
            </a:r>
          </a:p>
          <a:p>
            <a:pPr lvl="1"/>
            <a:r>
              <a:rPr lang="en-US" dirty="0"/>
              <a:t>Older monitors use DVI/VGA to carry video only.</a:t>
            </a:r>
          </a:p>
        </p:txBody>
      </p:sp>
    </p:spTree>
    <p:extLst>
      <p:ext uri="{BB962C8B-B14F-4D97-AF65-F5344CB8AC3E}">
        <p14:creationId xmlns:p14="http://schemas.microsoft.com/office/powerpoint/2010/main" val="2144610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6AB0-165B-447B-83AE-BDE127F5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C19EC-625D-4AA7-96A7-5B78A9E0B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BBD97-38B9-49E8-AF62-6E3D07BD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supports printers and printing software.</a:t>
            </a:r>
          </a:p>
          <a:p>
            <a:r>
              <a:rPr lang="en-US" dirty="0"/>
              <a:t>Support is dependent on available drivers and quality of drivers.</a:t>
            </a:r>
          </a:p>
          <a:p>
            <a:pPr lvl="1"/>
            <a:r>
              <a:rPr lang="en-US" dirty="0"/>
              <a:t>Has improved over the years.</a:t>
            </a:r>
          </a:p>
          <a:p>
            <a:r>
              <a:rPr lang="en-US" dirty="0"/>
              <a:t>Use multiple connection methods.</a:t>
            </a:r>
          </a:p>
          <a:p>
            <a:pPr lvl="1"/>
            <a:r>
              <a:rPr lang="en-US" dirty="0"/>
              <a:t>USB for physical connection.</a:t>
            </a:r>
          </a:p>
          <a:p>
            <a:pPr lvl="1"/>
            <a:r>
              <a:rPr lang="en-US" dirty="0"/>
              <a:t>Wi-Fi and/or Ethernet adapter for network connection.</a:t>
            </a:r>
          </a:p>
          <a:p>
            <a:pPr lvl="2"/>
            <a:r>
              <a:rPr lang="en-US" dirty="0"/>
              <a:t>Popular in offices; multiple clients connect to same printer.</a:t>
            </a:r>
          </a:p>
          <a:p>
            <a:r>
              <a:rPr lang="en-US" dirty="0"/>
              <a:t>Linux computers can act as print management servers.</a:t>
            </a:r>
          </a:p>
        </p:txBody>
      </p:sp>
    </p:spTree>
    <p:extLst>
      <p:ext uri="{BB962C8B-B14F-4D97-AF65-F5344CB8AC3E}">
        <p14:creationId xmlns:p14="http://schemas.microsoft.com/office/powerpoint/2010/main" val="265838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71F7-3B88-4F9B-BDF3-4A0409FD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Adapters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E138CF-D2FF-481F-A5AB-FB4FB55900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device that provides an interface with which hosts exchange data over a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6A551-A1CB-439D-AC56-D1853CF56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10AED-91FA-4759-8E47-91691A4CF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for a computer to access any network.</a:t>
            </a:r>
          </a:p>
          <a:p>
            <a:r>
              <a:rPr lang="en-US" dirty="0"/>
              <a:t>Often built into motherboard.</a:t>
            </a:r>
          </a:p>
          <a:p>
            <a:pPr lvl="1"/>
            <a:r>
              <a:rPr lang="en-US" dirty="0"/>
              <a:t>Some can be added to expansion buses.</a:t>
            </a:r>
          </a:p>
          <a:p>
            <a:pPr lvl="1"/>
            <a:r>
              <a:rPr lang="en-US" dirty="0"/>
              <a:t>Some can be connected externally through USB.</a:t>
            </a:r>
          </a:p>
          <a:p>
            <a:r>
              <a:rPr lang="en-US" dirty="0"/>
              <a:t>System can have more than one.</a:t>
            </a:r>
          </a:p>
          <a:p>
            <a:pPr lvl="1"/>
            <a:r>
              <a:rPr lang="en-US" dirty="0"/>
              <a:t>Common on servers and security systems.</a:t>
            </a:r>
          </a:p>
          <a:p>
            <a:r>
              <a:rPr lang="en-US" dirty="0"/>
              <a:t>Each connection protocol requires its own adapter.</a:t>
            </a:r>
          </a:p>
        </p:txBody>
      </p:sp>
    </p:spTree>
    <p:extLst>
      <p:ext uri="{BB962C8B-B14F-4D97-AF65-F5344CB8AC3E}">
        <p14:creationId xmlns:p14="http://schemas.microsoft.com/office/powerpoint/2010/main" val="3681244948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06FFFE-9DDD-4CB6-BD83-B90B034BB68B}"/>
</file>

<file path=customXml/itemProps2.xml><?xml version="1.0" encoding="utf-8"?>
<ds:datastoreItem xmlns:ds="http://schemas.openxmlformats.org/officeDocument/2006/customXml" ds:itemID="{5C01C4A3-DA30-4203-AE53-2CB5F30F6EE0}"/>
</file>

<file path=customXml/itemProps3.xml><?xml version="1.0" encoding="utf-8"?>
<ds:datastoreItem xmlns:ds="http://schemas.openxmlformats.org/officeDocument/2006/customXml" ds:itemID="{F3FFE436-4C34-4C09-B0B8-A0F9A6FAF3B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1422</TotalTime>
  <Words>2982</Words>
  <Application>Microsoft Office PowerPoint</Application>
  <PresentationFormat>On-screen Show (16:9)</PresentationFormat>
  <Paragraphs>446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Open Sans SemiBold</vt:lpstr>
      <vt:lpstr>Arial</vt:lpstr>
      <vt:lpstr>Open Sans</vt:lpstr>
      <vt:lpstr>Cutive Mono</vt:lpstr>
      <vt:lpstr>2_LO-CompTIA</vt:lpstr>
      <vt:lpstr>Managing Devices</vt:lpstr>
      <vt:lpstr>The Importance of Device Drivers</vt:lpstr>
      <vt:lpstr>Thin Clients (Slide 1 of 2)</vt:lpstr>
      <vt:lpstr>Thin Clients (Slide 2 of 2)</vt:lpstr>
      <vt:lpstr>USB Devices</vt:lpstr>
      <vt:lpstr>Wireless Devices</vt:lpstr>
      <vt:lpstr>Video and Audio Devices</vt:lpstr>
      <vt:lpstr>Printers</vt:lpstr>
      <vt:lpstr>Network Adapters</vt:lpstr>
      <vt:lpstr>GPIO (Slide 1 of 2)</vt:lpstr>
      <vt:lpstr>GPIO (Slide 2 of 2)</vt:lpstr>
      <vt:lpstr>SATA</vt:lpstr>
      <vt:lpstr>SCSI</vt:lpstr>
      <vt:lpstr>HBA</vt:lpstr>
      <vt:lpstr>PCI</vt:lpstr>
      <vt:lpstr>Activity: Identifying the Types of Linux Devices</vt:lpstr>
      <vt:lpstr>Device File Locations</vt:lpstr>
      <vt:lpstr>Hotpluggable Devices</vt:lpstr>
      <vt:lpstr>udev</vt:lpstr>
      <vt:lpstr>udev Rules</vt:lpstr>
      <vt:lpstr>The udevadm Command (Slide 1 of 2)</vt:lpstr>
      <vt:lpstr>The udevadm Command (Slide 2 of 2)</vt:lpstr>
      <vt:lpstr>Printing Software</vt:lpstr>
      <vt:lpstr>CUPS (Slide 1 of 2)</vt:lpstr>
      <vt:lpstr>CUPS (Slide 2 of 2)</vt:lpstr>
      <vt:lpstr>The lpr Command</vt:lpstr>
      <vt:lpstr>PowerPoint Presentation</vt:lpstr>
      <vt:lpstr>Activity: (Optional) Using udev to Manage a Hotpluggable Device</vt:lpstr>
      <vt:lpstr>Activity: Configuring a Virtual (PDF) Printer</vt:lpstr>
      <vt:lpstr>The lsdev Command</vt:lpstr>
      <vt:lpstr>The lsusb Command (Slide 1 of 2)</vt:lpstr>
      <vt:lpstr>The lsusb Command (Slide 2 of 2)</vt:lpstr>
      <vt:lpstr>The lspci Command (Slide 1 of 2)</vt:lpstr>
      <vt:lpstr>The lspci Command (Slide 2 of 2)</vt:lpstr>
      <vt:lpstr>The lpq Command (Slide 1 of 2)</vt:lpstr>
      <vt:lpstr>The lpq Command (Slide 2 of 2)</vt:lpstr>
      <vt:lpstr>Additional Device Monitoring Tools</vt:lpstr>
      <vt:lpstr>PowerPoint Presentation</vt:lpstr>
      <vt:lpstr>Activity: Monitoring Devices</vt:lpstr>
      <vt:lpstr>Common Hardware Issues</vt:lpstr>
      <vt:lpstr>Keyboard Mapping Issues</vt:lpstr>
      <vt:lpstr>Communications Port Issues</vt:lpstr>
      <vt:lpstr>Printer Issues</vt:lpstr>
      <vt:lpstr>Memory Issues</vt:lpstr>
      <vt:lpstr>Video Issues</vt:lpstr>
      <vt:lpstr>Storage Adapter Issues</vt:lpstr>
      <vt:lpstr>The lshw Command (Slide 1 of 2)</vt:lpstr>
      <vt:lpstr>The lshw Command (Slide 2 of 2)</vt:lpstr>
      <vt:lpstr>The dmidecode Command</vt:lpstr>
      <vt:lpstr>ABRT</vt:lpstr>
      <vt:lpstr>Guidelines for Troubleshooting Hardware Issues</vt:lpstr>
      <vt:lpstr>Activity: Troubleshooting Hardware Issues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Devices</dc:title>
  <dc:subject/>
  <dc:creator>Jason Nufryk</dc:creator>
  <cp:keywords/>
  <dc:description/>
  <cp:lastModifiedBy>Lindsay Bachman</cp:lastModifiedBy>
  <cp:revision>105</cp:revision>
  <dcterms:created xsi:type="dcterms:W3CDTF">2018-09-18T20:29:40Z</dcterms:created>
  <dcterms:modified xsi:type="dcterms:W3CDTF">2019-03-15T20:03:17Z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